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68" r:id="rId1"/>
  </p:sldMasterIdLst>
  <p:sldIdLst>
    <p:sldId id="256" r:id="rId2"/>
    <p:sldId id="257" r:id="rId3"/>
    <p:sldId id="258" r:id="rId4"/>
    <p:sldId id="260" r:id="rId5"/>
    <p:sldId id="263" r:id="rId6"/>
    <p:sldId id="261" r:id="rId7"/>
    <p:sldId id="262" r:id="rId8"/>
    <p:sldId id="264"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tableStyles" Target="tableStyles.xml" /><Relationship Id="rId3" Type="http://schemas.openxmlformats.org/officeDocument/2006/relationships/slide" Target="slides/slide2.xml" /><Relationship Id="rId7" Type="http://schemas.openxmlformats.org/officeDocument/2006/relationships/slide" Target="slides/slide6.xml" /><Relationship Id="rId12" Type="http://schemas.openxmlformats.org/officeDocument/2006/relationships/theme" Target="theme/theme1.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viewProps" Target="viewProps.xml" /><Relationship Id="rId5" Type="http://schemas.openxmlformats.org/officeDocument/2006/relationships/slide" Target="slides/slide4.xml" /><Relationship Id="rId10" Type="http://schemas.openxmlformats.org/officeDocument/2006/relationships/presProps" Target="presProps.xml" /><Relationship Id="rId4" Type="http://schemas.openxmlformats.org/officeDocument/2006/relationships/slide" Target="slides/slide3.xml" /><Relationship Id="rId9" Type="http://schemas.openxmlformats.org/officeDocument/2006/relationships/slide" Target="slides/slide8.xml" /></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jpg"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lumMod val="85000"/>
                    <a:lumOff val="15000"/>
                  </a:schemeClr>
                </a:solidFill>
                <a:effectLst/>
                <a:latin typeface="+mj-lt"/>
                <a:ea typeface="+mn-ea"/>
                <a:cs typeface="+mn-cs"/>
              </a:defRPr>
            </a:lvl1pPr>
          </a:lstStyle>
          <a:p>
            <a:r>
              <a:rPr lang="en-GB"/>
              <a:t>Click to edit Master title style</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fld id="{DDA51639-B2D6-4652-B8C3-1B4C224A7BAF}" type="datetimeFigureOut">
              <a:rPr lang="en-US" dirty="0"/>
              <a:t>7/27/2022</a:t>
            </a:fld>
            <a:endParaRPr lang="en-US" dirty="0"/>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endParaRPr lang="en-US" dirty="0"/>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fld id="{4FAB73BC-B049-4115-A692-8D63A059BFB8}" type="slidenum">
              <a:rPr lang="en-US" dirty="0"/>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82FF5DD9-2C52-442D-92E2-8072C0C3D7CD}" type="datetimeFigureOut">
              <a:rPr lang="en-US" dirty="0"/>
              <a:t>7/27/2022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12192000" cy="68580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0"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dirty="0">
                <a:solidFill>
                  <a:schemeClr val="tx1">
                    <a:lumMod val="85000"/>
                    <a:lumOff val="15000"/>
                  </a:schemeClr>
                </a:solidFill>
                <a:effectLst/>
                <a:latin typeface="+mj-lt"/>
                <a:ea typeface="+mn-ea"/>
                <a:cs typeface="+mn-cs"/>
              </a:defRPr>
            </a:lvl1pPr>
          </a:lstStyle>
          <a:p>
            <a:r>
              <a:rPr lang="en-GB"/>
              <a:t>Click to edit Master title style</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defRPr sz="1600">
                <a:solidFill>
                  <a:schemeClr val="tx1"/>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chemeClr val="tx1"/>
                </a:solidFill>
                <a:latin typeface="+mn-lt"/>
                <a:ea typeface="+mn-ea"/>
                <a:cs typeface="+mn-cs"/>
              </a:defRPr>
            </a:lvl1pPr>
          </a:lstStyle>
          <a:p>
            <a:fld id="{C44961B7-6B89-48AB-966F-622E2788EECC}" type="datetimeFigureOut">
              <a:rPr lang="en-US" dirty="0"/>
              <a:t>7/27/2022</a:t>
            </a:fld>
            <a:endParaRPr lang="en-US" dirty="0"/>
          </a:p>
        </p:txBody>
      </p:sp>
      <p:sp>
        <p:nvSpPr>
          <p:cNvPr id="5" name="Footer Placeholder 4"/>
          <p:cNvSpPr>
            <a:spLocks noGrp="1"/>
          </p:cNvSpPr>
          <p:nvPr>
            <p:ph type="ftr" sz="quarter" idx="11"/>
          </p:nvPr>
        </p:nvSpPr>
        <p:spPr>
          <a:xfrm>
            <a:off x="1453553" y="5211060"/>
            <a:ext cx="5907024" cy="228600"/>
          </a:xfrm>
        </p:spPr>
        <p:txBody>
          <a:bodyPr/>
          <a:lstStyle>
            <a:lvl1pPr algn="l">
              <a:defRPr/>
            </a:lvl1pPr>
          </a:lstStyle>
          <a:p>
            <a:endParaRPr lang="en-US" dirty="0"/>
          </a:p>
        </p:txBody>
      </p:sp>
      <p:sp>
        <p:nvSpPr>
          <p:cNvPr id="6" name="Slide Number Placeholder 5"/>
          <p:cNvSpPr>
            <a:spLocks noGrp="1"/>
          </p:cNvSpPr>
          <p:nvPr>
            <p:ph type="sldNum" sz="quarter" idx="12"/>
          </p:nvPr>
        </p:nvSpPr>
        <p:spPr>
          <a:xfrm>
            <a:off x="8604504" y="5211060"/>
            <a:ext cx="2112264" cy="228600"/>
          </a:xfrm>
        </p:spPr>
        <p:txBody>
          <a:bodyPr/>
          <a:lstStyle/>
          <a:p>
            <a:fld id="{4FAB73BC-B049-4115-A692-8D63A059BFB8}" type="slidenum">
              <a:rPr lang="en-US" dirty="0"/>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DBD3D6FB-79CC-4683-A046-BBE785BA1BED}" type="datetimeFigureOut">
              <a:rPr lang="en-US" dirty="0"/>
              <a:t>7/27/2022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9512B3E8-48F1-4B23-8498-D8A04A81EC9C}" type="datetimeFigureOut">
              <a:rPr lang="en-US" dirty="0"/>
              <a:t>7/27/2022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10B90D90-AA62-404D-A741-635B4370F9CB}" type="datetimeFigureOut">
              <a:rPr lang="en-US" dirty="0"/>
              <a:t>7/27/2022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7002E4-6836-46D1-9DBB-3C27C0DD3A89}" type="datetimeFigureOut">
              <a:rPr lang="en-US" dirty="0"/>
              <a:t>7/27/2022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6" name="Rectangle 15"/>
          <p:cNvSpPr/>
          <p:nvPr/>
        </p:nvSpPr>
        <p:spPr>
          <a:xfrm>
            <a:off x="245529" y="237744"/>
            <a:ext cx="8531352"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rgbClr val="FFFFFF"/>
                </a:solidFill>
                <a:effectLst/>
                <a:latin typeface="+mj-lt"/>
                <a:ea typeface="+mn-ea"/>
                <a:cs typeface="+mn-cs"/>
              </a:defRPr>
            </a:lvl1pPr>
          </a:lstStyle>
          <a:p>
            <a:r>
              <a:rPr lang="en-GB"/>
              <a:t>Click to edit Master title style</a:t>
            </a:r>
            <a:endParaRPr lang="en-US" dirty="0"/>
          </a:p>
        </p:txBody>
      </p:sp>
      <p:sp>
        <p:nvSpPr>
          <p:cNvPr id="3" name="Content Placeholder 2"/>
          <p:cNvSpPr>
            <a:spLocks noGrp="1"/>
          </p:cNvSpPr>
          <p:nvPr>
            <p:ph idx="1"/>
          </p:nvPr>
        </p:nvSpPr>
        <p:spPr>
          <a:xfrm>
            <a:off x="685800" y="609600"/>
            <a:ext cx="7772400" cy="53340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8" name="Date Placeholder 7"/>
          <p:cNvSpPr>
            <a:spLocks noGrp="1"/>
          </p:cNvSpPr>
          <p:nvPr>
            <p:ph type="dt" sz="half" idx="10"/>
          </p:nvPr>
        </p:nvSpPr>
        <p:spPr/>
        <p:txBody>
          <a:bodyPr/>
          <a:lstStyle/>
          <a:p>
            <a:fld id="{1CF131DD-A141-4471-BCF9-C6073EDD7E20}" type="datetimeFigureOut">
              <a:rPr lang="en-US" dirty="0"/>
              <a:t>7/27/2022</a:t>
            </a:fld>
            <a:endParaRPr lang="en-US" dirty="0"/>
          </a:p>
        </p:txBody>
      </p:sp>
      <p:sp>
        <p:nvSpPr>
          <p:cNvPr id="9" name="Footer Placeholder 8"/>
          <p:cNvSpPr>
            <a:spLocks noGrp="1"/>
          </p:cNvSpPr>
          <p:nvPr>
            <p:ph type="ftr" sz="quarter" idx="11"/>
          </p:nvPr>
        </p:nvSpPr>
        <p:spPr/>
        <p:txBody>
          <a:bodyPr/>
          <a:lstStyle>
            <a:lvl1pPr algn="r">
              <a:defRPr/>
            </a:lvl1pPr>
          </a:lstStyle>
          <a:p>
            <a:endParaRPr lang="en-US" dirty="0"/>
          </a:p>
        </p:txBody>
      </p:sp>
      <p:sp>
        <p:nvSpPr>
          <p:cNvPr id="11" name="Slide Number Placeholder 10"/>
          <p:cNvSpPr>
            <a:spLocks noGrp="1"/>
          </p:cNvSpPr>
          <p:nvPr>
            <p:ph type="sldNum" sz="quarter" idx="12"/>
          </p:nvPr>
        </p:nvSpPr>
        <p:spPr>
          <a:xfrm>
            <a:off x="10393677" y="6223002"/>
            <a:ext cx="1463040" cy="274320"/>
          </a:xfrm>
        </p:spPr>
        <p:txBody>
          <a:bodyPr/>
          <a:lstStyle>
            <a:lvl1pPr>
              <a:defRPr>
                <a:solidFill>
                  <a:srgbClr val="FFFFFF"/>
                </a:solidFill>
              </a:defRPr>
            </a:lvl1pPr>
          </a:lstStyle>
          <a:p>
            <a:fld id="{4FAB73BC-B049-4115-A692-8D63A059BFB8}" type="slidenum">
              <a:rPr lang="en-US" dirty="0"/>
              <a:pPr/>
              <a:t>‹#›</a:t>
            </a:fld>
            <a:endParaRPr lang="en-US" dirty="0"/>
          </a:p>
        </p:txBody>
      </p:sp>
      <p:sp>
        <p:nvSpPr>
          <p:cNvPr id="12" name="Rectangle 11"/>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rgbClr val="FFFFFF"/>
                </a:solidFill>
                <a:latin typeface="+mj-lt"/>
              </a:defRPr>
            </a:lvl1pPr>
          </a:lstStyle>
          <a:p>
            <a:r>
              <a:rPr lang="en-GB"/>
              <a:t>Click to edit Master title style</a:t>
            </a:r>
            <a:endParaRPr lang="en-US" dirty="0"/>
          </a:p>
        </p:txBody>
      </p:sp>
      <p:sp>
        <p:nvSpPr>
          <p:cNvPr id="3" name="Picture Placeholder 2"/>
          <p:cNvSpPr>
            <a:spLocks noGrp="1" noChangeAspect="1"/>
          </p:cNvSpPr>
          <p:nvPr>
            <p:ph type="pic" idx="1"/>
          </p:nvPr>
        </p:nvSpPr>
        <p:spPr>
          <a:xfrm>
            <a:off x="228599" y="237744"/>
            <a:ext cx="8531352"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fld id="{AB334A90-EB03-42F3-8859-2C2B2724C058}" type="datetimeFigureOut">
              <a:rPr lang="en-US" dirty="0"/>
              <a:t>7/27/2022</a:t>
            </a:fld>
            <a:endParaRPr lang="en-US" dirty="0"/>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endParaRPr lang="en-US" dirty="0"/>
          </a:p>
        </p:txBody>
      </p:sp>
      <p:sp>
        <p:nvSpPr>
          <p:cNvPr id="7" name="Slide Number Placeholder 6"/>
          <p:cNvSpPr>
            <a:spLocks noGrp="1"/>
          </p:cNvSpPr>
          <p:nvPr>
            <p:ph type="sldNum" sz="quarter" idx="12"/>
          </p:nvPr>
        </p:nvSpPr>
        <p:spPr>
          <a:xfrm>
            <a:off x="10396728" y="6227064"/>
            <a:ext cx="1463040" cy="274320"/>
          </a:xfrm>
        </p:spPr>
        <p:txBody>
          <a:bodyPr/>
          <a:lstStyle>
            <a:lvl1pPr>
              <a:defRPr>
                <a:solidFill>
                  <a:srgbClr val="FFFFFF"/>
                </a:solidFill>
              </a:defRPr>
            </a:lvl1pPr>
          </a:lstStyle>
          <a:p>
            <a:fld id="{4FAB73BC-B049-4115-A692-8D63A059BFB8}" type="slidenum">
              <a:rPr lang="en-US" dirty="0"/>
              <a:pPr/>
              <a:t>‹#›</a:t>
            </a:fld>
            <a:endParaRPr lang="en-US" dirty="0"/>
          </a:p>
        </p:txBody>
      </p:sp>
      <p:sp>
        <p:nvSpPr>
          <p:cNvPr id="10" name="Rectangle 9"/>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D11A6AA8-A04B-4104-9AE2-BD48D340E27F}" type="datetimeFigureOut">
              <a:rPr lang="en-US" dirty="0"/>
              <a:t>7/27/2022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B4E0BF79-FAC6-4A96-8DE1-F7B82E2E1652}" type="datetimeFigureOut">
              <a:rPr lang="en-US" dirty="0"/>
              <a:t>7/27/2022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fld id="{CBC48EC7-AF6A-48D3-8284-14BACBEBDD84}" type="datetimeFigureOut">
              <a:rPr lang="en-US" dirty="0"/>
              <a:t>7/27/2022</a:t>
            </a:fld>
            <a:endParaRPr lang="en-US" dirty="0"/>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endParaRPr lang="en-US" dirty="0"/>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fld id="{4FAB73BC-B049-4115-A692-8D63A059BFB8}"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hf sldNum="0" hdr="0" ftr="0" dt="0"/>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C723FD-03AC-B14B-A5B3-569186458F9F}"/>
              </a:ext>
            </a:extLst>
          </p:cNvPr>
          <p:cNvSpPr>
            <a:spLocks noGrp="1"/>
          </p:cNvSpPr>
          <p:nvPr>
            <p:ph type="ctrTitle"/>
          </p:nvPr>
        </p:nvSpPr>
        <p:spPr/>
        <p:txBody>
          <a:bodyPr/>
          <a:lstStyle/>
          <a:p>
            <a:r>
              <a:rPr lang="en-GB"/>
              <a:t>Derrida: Structure &amp; sign </a:t>
            </a:r>
            <a:endParaRPr lang="en-US"/>
          </a:p>
        </p:txBody>
      </p:sp>
      <p:sp>
        <p:nvSpPr>
          <p:cNvPr id="3" name="Subtitle 2">
            <a:extLst>
              <a:ext uri="{FF2B5EF4-FFF2-40B4-BE49-F238E27FC236}">
                <a16:creationId xmlns:a16="http://schemas.microsoft.com/office/drawing/2014/main" id="{63CB5D30-C2CB-294A-B8AC-45CCADBCFE09}"/>
              </a:ext>
            </a:extLst>
          </p:cNvPr>
          <p:cNvSpPr>
            <a:spLocks noGrp="1"/>
          </p:cNvSpPr>
          <p:nvPr>
            <p:ph type="subTitle" idx="1"/>
          </p:nvPr>
        </p:nvSpPr>
        <p:spPr/>
        <p:txBody>
          <a:bodyPr>
            <a:normAutofit fontScale="92500" lnSpcReduction="20000"/>
          </a:bodyPr>
          <a:lstStyle/>
          <a:p>
            <a:r>
              <a:rPr lang="en-GB"/>
              <a:t>MA IV SEM PAPER XIII</a:t>
            </a:r>
          </a:p>
          <a:p>
            <a:r>
              <a:rPr lang="en-GB"/>
              <a:t>DEPARTMENT OF ENGLISH GOVT COLLEGE PAONTA SAHIB </a:t>
            </a:r>
            <a:endParaRPr lang="en-US"/>
          </a:p>
        </p:txBody>
      </p:sp>
    </p:spTree>
    <p:extLst>
      <p:ext uri="{BB962C8B-B14F-4D97-AF65-F5344CB8AC3E}">
        <p14:creationId xmlns:p14="http://schemas.microsoft.com/office/powerpoint/2010/main" val="11358069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003130-30C5-8F4C-B0F1-B137BD84BFD9}"/>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CDBF4FA8-0190-A145-AE56-8455596AF07E}"/>
              </a:ext>
            </a:extLst>
          </p:cNvPr>
          <p:cNvSpPr>
            <a:spLocks noGrp="1"/>
          </p:cNvSpPr>
          <p:nvPr>
            <p:ph idx="1"/>
          </p:nvPr>
        </p:nvSpPr>
        <p:spPr/>
        <p:txBody>
          <a:bodyPr/>
          <a:lstStyle/>
          <a:p>
            <a:endParaRPr lang="en-US"/>
          </a:p>
        </p:txBody>
      </p:sp>
      <p:sp>
        <p:nvSpPr>
          <p:cNvPr id="5" name="TextBox 4">
            <a:extLst>
              <a:ext uri="{FF2B5EF4-FFF2-40B4-BE49-F238E27FC236}">
                <a16:creationId xmlns:a16="http://schemas.microsoft.com/office/drawing/2014/main" id="{071F00E7-B80C-784D-8625-D651199ED36A}"/>
              </a:ext>
            </a:extLst>
          </p:cNvPr>
          <p:cNvSpPr txBox="1"/>
          <p:nvPr/>
        </p:nvSpPr>
        <p:spPr>
          <a:xfrm>
            <a:off x="3046512" y="2413337"/>
            <a:ext cx="6098976" cy="2031325"/>
          </a:xfrm>
          <a:prstGeom prst="rect">
            <a:avLst/>
          </a:prstGeom>
          <a:noFill/>
        </p:spPr>
        <p:txBody>
          <a:bodyPr wrap="square">
            <a:spAutoFit/>
          </a:bodyPr>
          <a:lstStyle/>
          <a:p>
            <a:pPr algn="l">
              <a:buFont typeface="Arial" panose="020B0604020202020204" pitchFamily="34" charset="0"/>
              <a:buChar char="•"/>
            </a:pPr>
            <a:r>
              <a:rPr lang="en-GB" b="0" i="0">
                <a:solidFill>
                  <a:srgbClr val="000000"/>
                </a:solidFill>
                <a:effectLst/>
                <a:latin typeface="Arial" panose="020B0604020202020204" pitchFamily="34" charset="0"/>
              </a:rPr>
              <a:t>DerridaBorn 1930 in Algiers (French colony in N. Africa)</a:t>
            </a:r>
          </a:p>
          <a:p>
            <a:pPr algn="l">
              <a:buFont typeface="Arial" panose="020B0604020202020204" pitchFamily="34" charset="0"/>
              <a:buChar char="•"/>
            </a:pPr>
            <a:r>
              <a:rPr lang="en-GB" b="0" i="0">
                <a:solidFill>
                  <a:srgbClr val="000000"/>
                </a:solidFill>
                <a:effectLst/>
                <a:latin typeface="Arial" panose="020B0604020202020204" pitchFamily="34" charset="0"/>
              </a:rPr>
              <a:t>Born into Jewish family</a:t>
            </a:r>
          </a:p>
          <a:p>
            <a:pPr algn="l">
              <a:buFont typeface="Arial" panose="020B0604020202020204" pitchFamily="34" charset="0"/>
              <a:buChar char="•"/>
            </a:pPr>
            <a:r>
              <a:rPr lang="en-GB" b="0" i="0">
                <a:solidFill>
                  <a:srgbClr val="000000"/>
                </a:solidFill>
                <a:effectLst/>
                <a:latin typeface="Arial" panose="020B0604020202020204" pitchFamily="34" charset="0"/>
              </a:rPr>
              <a:t>Experienced cultural marginalization</a:t>
            </a:r>
          </a:p>
          <a:p>
            <a:pPr algn="l">
              <a:buFont typeface="Arial" panose="020B0604020202020204" pitchFamily="34" charset="0"/>
              <a:buChar char="•"/>
            </a:pPr>
            <a:r>
              <a:rPr lang="en-GB" b="0" i="0">
                <a:solidFill>
                  <a:srgbClr val="000000"/>
                </a:solidFill>
                <a:effectLst/>
                <a:latin typeface="Arial" panose="020B0604020202020204" pitchFamily="34" charset="0"/>
              </a:rPr>
              <a:t>Expelled from first school because his presence </a:t>
            </a:r>
            <a:br>
              <a:rPr lang="en-GB" b="0" i="0">
                <a:solidFill>
                  <a:srgbClr val="000000"/>
                </a:solidFill>
                <a:effectLst/>
                <a:latin typeface="Arial" panose="020B0604020202020204" pitchFamily="34" charset="0"/>
              </a:rPr>
            </a:br>
            <a:r>
              <a:rPr lang="en-GB" b="0" i="0">
                <a:solidFill>
                  <a:srgbClr val="000000"/>
                </a:solidFill>
                <a:effectLst/>
                <a:latin typeface="Arial" panose="020B0604020202020204" pitchFamily="34" charset="0"/>
              </a:rPr>
              <a:t>exceeded the allowed amount of Jewish students.</a:t>
            </a:r>
          </a:p>
          <a:p>
            <a:pPr algn="l">
              <a:buFont typeface="Arial" panose="020B0604020202020204" pitchFamily="34" charset="0"/>
              <a:buChar char="•"/>
            </a:pPr>
            <a:r>
              <a:rPr lang="en-GB" b="0" i="0">
                <a:solidFill>
                  <a:srgbClr val="000000"/>
                </a:solidFill>
                <a:effectLst/>
                <a:latin typeface="Arial" panose="020B0604020202020204" pitchFamily="34" charset="0"/>
              </a:rPr>
              <a:t>Left second school because of anti-Semitic </a:t>
            </a:r>
            <a:br>
              <a:rPr lang="en-GB" b="0" i="0">
                <a:solidFill>
                  <a:srgbClr val="000000"/>
                </a:solidFill>
                <a:effectLst/>
                <a:latin typeface="Arial" panose="020B0604020202020204" pitchFamily="34" charset="0"/>
              </a:rPr>
            </a:br>
            <a:r>
              <a:rPr lang="en-GB" b="0" i="0">
                <a:solidFill>
                  <a:srgbClr val="000000"/>
                </a:solidFill>
                <a:effectLst/>
                <a:latin typeface="Arial" panose="020B0604020202020204" pitchFamily="34" charset="0"/>
              </a:rPr>
              <a:t>hostilities</a:t>
            </a:r>
          </a:p>
        </p:txBody>
      </p:sp>
    </p:spTree>
    <p:extLst>
      <p:ext uri="{BB962C8B-B14F-4D97-AF65-F5344CB8AC3E}">
        <p14:creationId xmlns:p14="http://schemas.microsoft.com/office/powerpoint/2010/main" val="22514881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1963C7-6BC3-6546-AF13-A4724350F216}"/>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A36AC675-5A3A-7841-A284-5FC61302372A}"/>
              </a:ext>
            </a:extLst>
          </p:cNvPr>
          <p:cNvSpPr>
            <a:spLocks noGrp="1"/>
          </p:cNvSpPr>
          <p:nvPr>
            <p:ph idx="1"/>
          </p:nvPr>
        </p:nvSpPr>
        <p:spPr/>
        <p:txBody>
          <a:bodyPr/>
          <a:lstStyle/>
          <a:p>
            <a:endParaRPr lang="en-US"/>
          </a:p>
        </p:txBody>
      </p:sp>
      <p:sp>
        <p:nvSpPr>
          <p:cNvPr id="5" name="TextBox 4">
            <a:extLst>
              <a:ext uri="{FF2B5EF4-FFF2-40B4-BE49-F238E27FC236}">
                <a16:creationId xmlns:a16="http://schemas.microsoft.com/office/drawing/2014/main" id="{F7BC2A3A-C971-5442-B575-73DC7BDC29C3}"/>
              </a:ext>
            </a:extLst>
          </p:cNvPr>
          <p:cNvSpPr txBox="1"/>
          <p:nvPr/>
        </p:nvSpPr>
        <p:spPr>
          <a:xfrm>
            <a:off x="3046512" y="2274838"/>
            <a:ext cx="6098976" cy="2308324"/>
          </a:xfrm>
          <a:prstGeom prst="rect">
            <a:avLst/>
          </a:prstGeom>
          <a:noFill/>
        </p:spPr>
        <p:txBody>
          <a:bodyPr wrap="square">
            <a:spAutoFit/>
          </a:bodyPr>
          <a:lstStyle/>
          <a:p>
            <a:pPr algn="l">
              <a:buFont typeface="Arial" panose="020B0604020202020204" pitchFamily="34" charset="0"/>
              <a:buChar char="•"/>
            </a:pPr>
            <a:r>
              <a:rPr lang="en-GB" b="0" i="0">
                <a:solidFill>
                  <a:srgbClr val="000000"/>
                </a:solidFill>
                <a:effectLst/>
                <a:latin typeface="Arial" panose="020B0604020202020204" pitchFamily="34" charset="0"/>
              </a:rPr>
              <a:t>Levi-StraussHe named structuralism</a:t>
            </a:r>
          </a:p>
          <a:p>
            <a:pPr algn="l">
              <a:buFont typeface="Arial" panose="020B0604020202020204" pitchFamily="34" charset="0"/>
              <a:buChar char="•"/>
            </a:pPr>
            <a:r>
              <a:rPr lang="en-GB" b="0" i="0">
                <a:solidFill>
                  <a:srgbClr val="000000"/>
                </a:solidFill>
                <a:effectLst/>
                <a:latin typeface="Arial" panose="020B0604020202020204" pitchFamily="34" charset="0"/>
              </a:rPr>
              <a:t>He applied structuralism to his anthropological </a:t>
            </a:r>
            <a:br>
              <a:rPr lang="en-GB" b="0" i="0">
                <a:solidFill>
                  <a:srgbClr val="000000"/>
                </a:solidFill>
                <a:effectLst/>
                <a:latin typeface="Arial" panose="020B0604020202020204" pitchFamily="34" charset="0"/>
              </a:rPr>
            </a:br>
            <a:r>
              <a:rPr lang="en-GB" b="0" i="0">
                <a:solidFill>
                  <a:srgbClr val="000000"/>
                </a:solidFill>
                <a:effectLst/>
                <a:latin typeface="Arial" panose="020B0604020202020204" pitchFamily="34" charset="0"/>
              </a:rPr>
              <a:t>work.</a:t>
            </a:r>
          </a:p>
          <a:p>
            <a:pPr algn="l">
              <a:buFont typeface="Arial" panose="020B0604020202020204" pitchFamily="34" charset="0"/>
              <a:buChar char="•"/>
            </a:pPr>
            <a:r>
              <a:rPr lang="en-GB" b="0" i="0">
                <a:solidFill>
                  <a:srgbClr val="000000"/>
                </a:solidFill>
                <a:effectLst/>
                <a:latin typeface="Arial" panose="020B0604020202020204" pitchFamily="34" charset="0"/>
              </a:rPr>
              <a:t>He sought in his works to create a grammar of </a:t>
            </a:r>
            <a:br>
              <a:rPr lang="en-GB" b="0" i="0">
                <a:solidFill>
                  <a:srgbClr val="000000"/>
                </a:solidFill>
                <a:effectLst/>
                <a:latin typeface="Arial" panose="020B0604020202020204" pitchFamily="34" charset="0"/>
              </a:rPr>
            </a:br>
            <a:r>
              <a:rPr lang="en-GB" b="0" i="0">
                <a:solidFill>
                  <a:srgbClr val="000000"/>
                </a:solidFill>
                <a:effectLst/>
                <a:latin typeface="Arial" panose="020B0604020202020204" pitchFamily="34" charset="0"/>
              </a:rPr>
              <a:t>myths based on his analysis of Nambikwara in S. </a:t>
            </a:r>
            <a:br>
              <a:rPr lang="en-GB" b="0" i="0">
                <a:solidFill>
                  <a:srgbClr val="000000"/>
                </a:solidFill>
                <a:effectLst/>
                <a:latin typeface="Arial" panose="020B0604020202020204" pitchFamily="34" charset="0"/>
              </a:rPr>
            </a:br>
            <a:r>
              <a:rPr lang="en-GB" b="0" i="0">
                <a:solidFill>
                  <a:srgbClr val="000000"/>
                </a:solidFill>
                <a:effectLst/>
                <a:latin typeface="Arial" panose="020B0604020202020204" pitchFamily="34" charset="0"/>
              </a:rPr>
              <a:t>America</a:t>
            </a:r>
          </a:p>
          <a:p>
            <a:pPr algn="l">
              <a:buFont typeface="Arial" panose="020B0604020202020204" pitchFamily="34" charset="0"/>
              <a:buChar char="•"/>
            </a:pPr>
            <a:r>
              <a:rPr lang="en-GB" b="0" i="0">
                <a:solidFill>
                  <a:srgbClr val="000000"/>
                </a:solidFill>
                <a:effectLst/>
                <a:latin typeface="Arial" panose="020B0604020202020204" pitchFamily="34" charset="0"/>
              </a:rPr>
              <a:t>He believed his research would reveal a structure </a:t>
            </a:r>
            <a:br>
              <a:rPr lang="en-GB" b="0" i="0">
                <a:solidFill>
                  <a:srgbClr val="000000"/>
                </a:solidFill>
                <a:effectLst/>
                <a:latin typeface="Arial" panose="020B0604020202020204" pitchFamily="34" charset="0"/>
              </a:rPr>
            </a:br>
            <a:r>
              <a:rPr lang="en-GB" b="0" i="0">
                <a:solidFill>
                  <a:srgbClr val="000000"/>
                </a:solidFill>
                <a:effectLst/>
                <a:latin typeface="Arial" panose="020B0604020202020204" pitchFamily="34" charset="0"/>
              </a:rPr>
              <a:t>for myths related to all cultures</a:t>
            </a:r>
          </a:p>
        </p:txBody>
      </p:sp>
    </p:spTree>
    <p:extLst>
      <p:ext uri="{BB962C8B-B14F-4D97-AF65-F5344CB8AC3E}">
        <p14:creationId xmlns:p14="http://schemas.microsoft.com/office/powerpoint/2010/main" val="8697012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F2CF6-4ADE-7246-A7CC-AA20E931223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0D49CE0-946C-B447-A485-63C3AE72DC36}"/>
              </a:ext>
            </a:extLst>
          </p:cNvPr>
          <p:cNvSpPr>
            <a:spLocks noGrp="1"/>
          </p:cNvSpPr>
          <p:nvPr>
            <p:ph idx="1"/>
          </p:nvPr>
        </p:nvSpPr>
        <p:spPr/>
        <p:txBody>
          <a:bodyPr/>
          <a:lstStyle/>
          <a:p>
            <a:r>
              <a:rPr lang="en-GB" b="0" i="0">
                <a:solidFill>
                  <a:srgbClr val="000000"/>
                </a:solidFill>
                <a:effectLst/>
                <a:latin typeface="Arial" panose="020B0604020202020204" pitchFamily="34" charset="0"/>
              </a:rPr>
              <a:t>What is deconstruction?</a:t>
            </a:r>
            <a:endParaRPr lang="en-US"/>
          </a:p>
        </p:txBody>
      </p:sp>
      <p:sp>
        <p:nvSpPr>
          <p:cNvPr id="5" name="TextBox 4">
            <a:extLst>
              <a:ext uri="{FF2B5EF4-FFF2-40B4-BE49-F238E27FC236}">
                <a16:creationId xmlns:a16="http://schemas.microsoft.com/office/drawing/2014/main" id="{0F120F67-C0A2-0946-A6F3-37B245D16B2C}"/>
              </a:ext>
            </a:extLst>
          </p:cNvPr>
          <p:cNvSpPr txBox="1"/>
          <p:nvPr/>
        </p:nvSpPr>
        <p:spPr>
          <a:xfrm>
            <a:off x="1066800" y="2776418"/>
            <a:ext cx="6098976" cy="2585323"/>
          </a:xfrm>
          <a:prstGeom prst="rect">
            <a:avLst/>
          </a:prstGeom>
          <a:noFill/>
        </p:spPr>
        <p:txBody>
          <a:bodyPr wrap="square">
            <a:spAutoFit/>
          </a:bodyPr>
          <a:lstStyle/>
          <a:p>
            <a:r>
              <a:rPr lang="en-GB" b="0" i="0">
                <a:solidFill>
                  <a:srgbClr val="353535"/>
                </a:solidFill>
                <a:effectLst/>
                <a:latin typeface="Georgia" panose="02040502050405020303" pitchFamily="18" charset="0"/>
              </a:rPr>
              <a:t>Deconstruction involves the close reading of texts in order to demonstrate that any given text has irreconcilably contradictory meanings, rather than being a unified, logical whole. As J. Hillis Miller, the preeminent American deconstructionist, has explained in an essay entitled </a:t>
            </a:r>
            <a:r>
              <a:rPr lang="en-GB" b="0" i="1">
                <a:solidFill>
                  <a:srgbClr val="353535"/>
                </a:solidFill>
                <a:effectLst/>
                <a:latin typeface="Georgia" panose="02040502050405020303" pitchFamily="18" charset="0"/>
              </a:rPr>
              <a:t>Stevens’ Rock and Criticism as Cure</a:t>
            </a:r>
            <a:r>
              <a:rPr lang="en-GB" b="0" i="0">
                <a:solidFill>
                  <a:srgbClr val="353535"/>
                </a:solidFill>
                <a:effectLst/>
                <a:latin typeface="Georgia" panose="02040502050405020303" pitchFamily="18" charset="0"/>
              </a:rPr>
              <a:t> (1976), “Deconstruction is not a dismantling of the structure of a text, but a demonstration that it has already dismantled itself. Its apparently solid ground is no rock but thin air.”</a:t>
            </a:r>
            <a:endParaRPr lang="en-US"/>
          </a:p>
        </p:txBody>
      </p:sp>
    </p:spTree>
    <p:extLst>
      <p:ext uri="{BB962C8B-B14F-4D97-AF65-F5344CB8AC3E}">
        <p14:creationId xmlns:p14="http://schemas.microsoft.com/office/powerpoint/2010/main" val="30319895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CE597B-35BD-7845-9758-F4F6EC65CB0B}"/>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FBE11FA4-E6B9-284C-A9BB-0BBAFDDC86D3}"/>
              </a:ext>
            </a:extLst>
          </p:cNvPr>
          <p:cNvSpPr>
            <a:spLocks noGrp="1"/>
          </p:cNvSpPr>
          <p:nvPr>
            <p:ph idx="1"/>
          </p:nvPr>
        </p:nvSpPr>
        <p:spPr/>
        <p:txBody>
          <a:bodyPr/>
          <a:lstStyle/>
          <a:p>
            <a:endParaRPr lang="en-US"/>
          </a:p>
        </p:txBody>
      </p:sp>
      <p:sp>
        <p:nvSpPr>
          <p:cNvPr id="5" name="TextBox 4">
            <a:extLst>
              <a:ext uri="{FF2B5EF4-FFF2-40B4-BE49-F238E27FC236}">
                <a16:creationId xmlns:a16="http://schemas.microsoft.com/office/drawing/2014/main" id="{D06D846A-D481-4349-9141-50AE0CC6D35D}"/>
              </a:ext>
            </a:extLst>
          </p:cNvPr>
          <p:cNvSpPr txBox="1"/>
          <p:nvPr/>
        </p:nvSpPr>
        <p:spPr>
          <a:xfrm>
            <a:off x="3046512" y="2828835"/>
            <a:ext cx="6098976" cy="1200329"/>
          </a:xfrm>
          <a:prstGeom prst="rect">
            <a:avLst/>
          </a:prstGeom>
          <a:noFill/>
        </p:spPr>
        <p:txBody>
          <a:bodyPr wrap="square">
            <a:spAutoFit/>
          </a:bodyPr>
          <a:lstStyle/>
          <a:p>
            <a:r>
              <a:rPr lang="en-GB" b="0" i="0">
                <a:solidFill>
                  <a:srgbClr val="353535"/>
                </a:solidFill>
                <a:effectLst/>
                <a:latin typeface="Georgia" panose="02040502050405020303" pitchFamily="18" charset="0"/>
              </a:rPr>
              <a:t>Deconstruction is a poststructuralist theory, based largely but not exclusively on the writings of Derrida. It is in the first instance a philosophical theory and a theory directed towards the (re)reading of philosophical writings</a:t>
            </a:r>
            <a:endParaRPr lang="en-US"/>
          </a:p>
        </p:txBody>
      </p:sp>
    </p:spTree>
    <p:extLst>
      <p:ext uri="{BB962C8B-B14F-4D97-AF65-F5344CB8AC3E}">
        <p14:creationId xmlns:p14="http://schemas.microsoft.com/office/powerpoint/2010/main" val="13671468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3088D8-A72B-974D-B51D-8258FB18940F}"/>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1398153C-2359-0B4B-8979-13E00BC1F1FF}"/>
              </a:ext>
            </a:extLst>
          </p:cNvPr>
          <p:cNvSpPr>
            <a:spLocks noGrp="1"/>
          </p:cNvSpPr>
          <p:nvPr>
            <p:ph idx="1"/>
          </p:nvPr>
        </p:nvSpPr>
        <p:spPr/>
        <p:txBody>
          <a:bodyPr/>
          <a:lstStyle/>
          <a:p>
            <a:endParaRPr lang="en-US"/>
          </a:p>
        </p:txBody>
      </p:sp>
      <p:sp>
        <p:nvSpPr>
          <p:cNvPr id="5" name="TextBox 4">
            <a:extLst>
              <a:ext uri="{FF2B5EF4-FFF2-40B4-BE49-F238E27FC236}">
                <a16:creationId xmlns:a16="http://schemas.microsoft.com/office/drawing/2014/main" id="{53A683C9-C525-E745-A4CE-AAD5A51F52EA}"/>
              </a:ext>
            </a:extLst>
          </p:cNvPr>
          <p:cNvSpPr txBox="1"/>
          <p:nvPr/>
        </p:nvSpPr>
        <p:spPr>
          <a:xfrm>
            <a:off x="3046512" y="2413337"/>
            <a:ext cx="6098976" cy="2031325"/>
          </a:xfrm>
          <a:prstGeom prst="rect">
            <a:avLst/>
          </a:prstGeom>
          <a:noFill/>
        </p:spPr>
        <p:txBody>
          <a:bodyPr wrap="square">
            <a:spAutoFit/>
          </a:bodyPr>
          <a:lstStyle/>
          <a:p>
            <a:r>
              <a:rPr lang="en-GB" b="0" i="0">
                <a:solidFill>
                  <a:srgbClr val="353535"/>
                </a:solidFill>
                <a:effectLst/>
                <a:latin typeface="Georgia" panose="02040502050405020303" pitchFamily="18" charset="0"/>
              </a:rPr>
              <a:t>Deconstruction was both created and has been profoundly influenced by the French philosopher Jacques Derrida. Derrida, who coined the term deconstruction, argues that in Western culture, people tend to think and express their thoughts in terms of binary oppositions (white / black, masculine / feminine, cause /effect, conscious /unconscious, presence / absence, speech writing</a:t>
            </a:r>
            <a:endParaRPr lang="en-US"/>
          </a:p>
        </p:txBody>
      </p:sp>
    </p:spTree>
    <p:extLst>
      <p:ext uri="{BB962C8B-B14F-4D97-AF65-F5344CB8AC3E}">
        <p14:creationId xmlns:p14="http://schemas.microsoft.com/office/powerpoint/2010/main" val="4176168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6A10A3-A9DA-1741-B07C-4EE23B916932}"/>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CE5F6DF3-095B-0F43-9D44-AD9533D2CED4}"/>
              </a:ext>
            </a:extLst>
          </p:cNvPr>
          <p:cNvSpPr>
            <a:spLocks noGrp="1"/>
          </p:cNvSpPr>
          <p:nvPr>
            <p:ph idx="1"/>
          </p:nvPr>
        </p:nvSpPr>
        <p:spPr/>
        <p:txBody>
          <a:bodyPr/>
          <a:lstStyle/>
          <a:p>
            <a:endParaRPr lang="en-US"/>
          </a:p>
        </p:txBody>
      </p:sp>
      <p:sp>
        <p:nvSpPr>
          <p:cNvPr id="5" name="TextBox 4">
            <a:extLst>
              <a:ext uri="{FF2B5EF4-FFF2-40B4-BE49-F238E27FC236}">
                <a16:creationId xmlns:a16="http://schemas.microsoft.com/office/drawing/2014/main" id="{C16E04A3-C0A2-CF43-84BC-DA5EBC825CE4}"/>
              </a:ext>
            </a:extLst>
          </p:cNvPr>
          <p:cNvSpPr txBox="1"/>
          <p:nvPr/>
        </p:nvSpPr>
        <p:spPr>
          <a:xfrm>
            <a:off x="3046512" y="2828835"/>
            <a:ext cx="6098976" cy="1200329"/>
          </a:xfrm>
          <a:prstGeom prst="rect">
            <a:avLst/>
          </a:prstGeom>
          <a:noFill/>
        </p:spPr>
        <p:txBody>
          <a:bodyPr wrap="square">
            <a:spAutoFit/>
          </a:bodyPr>
          <a:lstStyle/>
          <a:p>
            <a:r>
              <a:rPr lang="en-GB" b="0" i="0">
                <a:solidFill>
                  <a:srgbClr val="353535"/>
                </a:solidFill>
                <a:effectLst/>
                <a:latin typeface="Georgia" panose="02040502050405020303" pitchFamily="18" charset="0"/>
              </a:rPr>
              <a:t>Deconstruction is a poststructuralist theory, based largely but not exclusively on the writings of Derrida. It is in the first instance a philosophical theory and a theory directed towards the (re)reading of philosophical writings</a:t>
            </a:r>
            <a:endParaRPr lang="en-US"/>
          </a:p>
        </p:txBody>
      </p:sp>
    </p:spTree>
    <p:extLst>
      <p:ext uri="{BB962C8B-B14F-4D97-AF65-F5344CB8AC3E}">
        <p14:creationId xmlns:p14="http://schemas.microsoft.com/office/powerpoint/2010/main" val="24495167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59BEE2-DD9C-D84B-84D1-D838CC08BE10}"/>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703AB42-A4F4-F54A-8CEA-80A049C97A9F}"/>
              </a:ext>
            </a:extLst>
          </p:cNvPr>
          <p:cNvSpPr>
            <a:spLocks noGrp="1"/>
          </p:cNvSpPr>
          <p:nvPr>
            <p:ph idx="1"/>
          </p:nvPr>
        </p:nvSpPr>
        <p:spPr/>
        <p:txBody>
          <a:bodyPr>
            <a:normAutofit/>
          </a:bodyPr>
          <a:lstStyle/>
          <a:p>
            <a:pPr marL="0" indent="0">
              <a:buNone/>
            </a:pPr>
            <a:endParaRPr lang="en-GB" sz="5400"/>
          </a:p>
          <a:p>
            <a:pPr marL="0" indent="0">
              <a:buNone/>
            </a:pPr>
            <a:r>
              <a:rPr lang="en-GB" sz="5400"/>
              <a:t>          Thank You </a:t>
            </a:r>
            <a:endParaRPr lang="en-US" sz="5400"/>
          </a:p>
        </p:txBody>
      </p:sp>
    </p:spTree>
    <p:extLst>
      <p:ext uri="{BB962C8B-B14F-4D97-AF65-F5344CB8AC3E}">
        <p14:creationId xmlns:p14="http://schemas.microsoft.com/office/powerpoint/2010/main" val="40072168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 /></Relationships>
</file>

<file path=ppt/theme/theme1.xml><?xml version="1.0" encoding="utf-8"?>
<a:theme xmlns:a="http://schemas.openxmlformats.org/drawingml/2006/main" name="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8</Slides>
  <Notes>0</Notes>
  <HiddenSlides>0</HiddenSlide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Savon</vt:lpstr>
      <vt:lpstr>Derrida: Structure &amp; sign </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Derrida: Structure &amp; sign </dc:title>
  <dc:creator>Unknown User</dc:creator>
  <cp:lastModifiedBy>Unknown User</cp:lastModifiedBy>
  <cp:revision>1</cp:revision>
  <dcterms:created xsi:type="dcterms:W3CDTF">2022-07-27T06:47:38Z</dcterms:created>
  <dcterms:modified xsi:type="dcterms:W3CDTF">2022-07-27T06:58:49Z</dcterms:modified>
</cp:coreProperties>
</file>